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8"/>
  </p:notesMasterIdLst>
  <p:sldIdLst>
    <p:sldId id="256" r:id="rId2"/>
    <p:sldId id="259" r:id="rId3"/>
    <p:sldId id="258" r:id="rId4"/>
    <p:sldId id="277" r:id="rId5"/>
    <p:sldId id="268" r:id="rId6"/>
    <p:sldId id="273" r:id="rId7"/>
    <p:sldId id="274" r:id="rId8"/>
    <p:sldId id="266" r:id="rId9"/>
    <p:sldId id="267" r:id="rId10"/>
    <p:sldId id="261" r:id="rId11"/>
    <p:sldId id="270" r:id="rId12"/>
    <p:sldId id="272" r:id="rId13"/>
    <p:sldId id="275" r:id="rId14"/>
    <p:sldId id="271" r:id="rId15"/>
    <p:sldId id="265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351"/>
  </p:normalViewPr>
  <p:slideViewPr>
    <p:cSldViewPr snapToGrid="0" snapToObjects="1">
      <p:cViewPr varScale="1">
        <p:scale>
          <a:sx n="101" d="100"/>
          <a:sy n="101" d="100"/>
        </p:scale>
        <p:origin x="10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0AC23A-8750-48E5-8003-C92ED7D2C79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43E2C4-9B70-4516-A525-111D2DDC7667}">
      <dgm:prSet/>
      <dgm:spPr/>
      <dgm:t>
        <a:bodyPr/>
        <a:lstStyle/>
        <a:p>
          <a:r>
            <a:rPr lang="en-US"/>
            <a:t>UNDERSTANDING the data</a:t>
          </a:r>
        </a:p>
      </dgm:t>
    </dgm:pt>
    <dgm:pt modelId="{77F3A821-D2BA-466A-80F3-2232D82B2E36}" type="parTrans" cxnId="{43DEB079-EE4D-49F8-B71F-DBD6389917A3}">
      <dgm:prSet/>
      <dgm:spPr/>
      <dgm:t>
        <a:bodyPr/>
        <a:lstStyle/>
        <a:p>
          <a:endParaRPr lang="en-US"/>
        </a:p>
      </dgm:t>
    </dgm:pt>
    <dgm:pt modelId="{B5093DFE-28C9-4D96-99F6-53CBE1C7EE7B}" type="sibTrans" cxnId="{43DEB079-EE4D-49F8-B71F-DBD6389917A3}">
      <dgm:prSet/>
      <dgm:spPr/>
      <dgm:t>
        <a:bodyPr/>
        <a:lstStyle/>
        <a:p>
          <a:endParaRPr lang="en-US"/>
        </a:p>
      </dgm:t>
    </dgm:pt>
    <dgm:pt modelId="{0690C5A1-5FA1-41C9-B352-75153428B017}">
      <dgm:prSet/>
      <dgm:spPr/>
      <dgm:t>
        <a:bodyPr/>
        <a:lstStyle/>
        <a:p>
          <a:r>
            <a:rPr lang="en-US"/>
            <a:t>Not uniformed data, such as sheets, values, and language</a:t>
          </a:r>
        </a:p>
      </dgm:t>
    </dgm:pt>
    <dgm:pt modelId="{68EFA6EB-6F7A-4303-A911-9347239C7A7F}" type="parTrans" cxnId="{97B399F3-8064-4A4A-98A5-90FB48A3CB13}">
      <dgm:prSet/>
      <dgm:spPr/>
      <dgm:t>
        <a:bodyPr/>
        <a:lstStyle/>
        <a:p>
          <a:endParaRPr lang="en-US"/>
        </a:p>
      </dgm:t>
    </dgm:pt>
    <dgm:pt modelId="{7FE19BB7-1039-4DD7-B209-BACA18D8A0DD}" type="sibTrans" cxnId="{97B399F3-8064-4A4A-98A5-90FB48A3CB13}">
      <dgm:prSet/>
      <dgm:spPr/>
      <dgm:t>
        <a:bodyPr/>
        <a:lstStyle/>
        <a:p>
          <a:endParaRPr lang="en-US"/>
        </a:p>
      </dgm:t>
    </dgm:pt>
    <dgm:pt modelId="{5FA32291-FEC1-4F3A-8B42-2030FB71B22F}">
      <dgm:prSet/>
      <dgm:spPr/>
      <dgm:t>
        <a:bodyPr/>
        <a:lstStyle/>
        <a:p>
          <a:r>
            <a:rPr lang="en-US" dirty="0"/>
            <a:t>Many sheets to combine and check numbers accuracy </a:t>
          </a:r>
        </a:p>
      </dgm:t>
    </dgm:pt>
    <dgm:pt modelId="{E1CFDB04-7D65-4C72-B75E-3811C7780C7A}" type="parTrans" cxnId="{25685260-DEDD-4399-BB00-9B84950FA441}">
      <dgm:prSet/>
      <dgm:spPr/>
      <dgm:t>
        <a:bodyPr/>
        <a:lstStyle/>
        <a:p>
          <a:endParaRPr lang="en-US"/>
        </a:p>
      </dgm:t>
    </dgm:pt>
    <dgm:pt modelId="{AE0C9545-F121-4956-8621-A8FD809883FC}" type="sibTrans" cxnId="{25685260-DEDD-4399-BB00-9B84950FA441}">
      <dgm:prSet/>
      <dgm:spPr/>
      <dgm:t>
        <a:bodyPr/>
        <a:lstStyle/>
        <a:p>
          <a:endParaRPr lang="en-US"/>
        </a:p>
      </dgm:t>
    </dgm:pt>
    <dgm:pt modelId="{0C99CAD5-F3AD-4543-80B4-89525541D8EB}" type="pres">
      <dgm:prSet presAssocID="{4C0AC23A-8750-48E5-8003-C92ED7D2C795}" presName="diagram" presStyleCnt="0">
        <dgm:presLayoutVars>
          <dgm:dir/>
          <dgm:resizeHandles val="exact"/>
        </dgm:presLayoutVars>
      </dgm:prSet>
      <dgm:spPr/>
    </dgm:pt>
    <dgm:pt modelId="{368A5F24-5CEC-5C46-B622-5D9F296BBE7B}" type="pres">
      <dgm:prSet presAssocID="{2143E2C4-9B70-4516-A525-111D2DDC7667}" presName="node" presStyleLbl="node1" presStyleIdx="0" presStyleCnt="3">
        <dgm:presLayoutVars>
          <dgm:bulletEnabled val="1"/>
        </dgm:presLayoutVars>
      </dgm:prSet>
      <dgm:spPr/>
    </dgm:pt>
    <dgm:pt modelId="{8C59118F-BAF9-C246-B2C4-7F65C516CF63}" type="pres">
      <dgm:prSet presAssocID="{B5093DFE-28C9-4D96-99F6-53CBE1C7EE7B}" presName="sibTrans" presStyleLbl="sibTrans2D1" presStyleIdx="0" presStyleCnt="2"/>
      <dgm:spPr/>
    </dgm:pt>
    <dgm:pt modelId="{A36EF678-1AAD-BA4B-9204-6ECD994EC6BE}" type="pres">
      <dgm:prSet presAssocID="{B5093DFE-28C9-4D96-99F6-53CBE1C7EE7B}" presName="connectorText" presStyleLbl="sibTrans2D1" presStyleIdx="0" presStyleCnt="2"/>
      <dgm:spPr/>
    </dgm:pt>
    <dgm:pt modelId="{385EEF9D-A574-8148-9FD5-F75EE2CE27BB}" type="pres">
      <dgm:prSet presAssocID="{0690C5A1-5FA1-41C9-B352-75153428B017}" presName="node" presStyleLbl="node1" presStyleIdx="1" presStyleCnt="3">
        <dgm:presLayoutVars>
          <dgm:bulletEnabled val="1"/>
        </dgm:presLayoutVars>
      </dgm:prSet>
      <dgm:spPr/>
    </dgm:pt>
    <dgm:pt modelId="{F70F91AE-58AD-D74E-9206-266049C1BD33}" type="pres">
      <dgm:prSet presAssocID="{7FE19BB7-1039-4DD7-B209-BACA18D8A0DD}" presName="sibTrans" presStyleLbl="sibTrans2D1" presStyleIdx="1" presStyleCnt="2"/>
      <dgm:spPr/>
    </dgm:pt>
    <dgm:pt modelId="{C10FEAA4-3776-8140-9DE0-A003D8970F9A}" type="pres">
      <dgm:prSet presAssocID="{7FE19BB7-1039-4DD7-B209-BACA18D8A0DD}" presName="connectorText" presStyleLbl="sibTrans2D1" presStyleIdx="1" presStyleCnt="2"/>
      <dgm:spPr/>
    </dgm:pt>
    <dgm:pt modelId="{C30D7368-8C1B-C342-BB3D-81E4897882EC}" type="pres">
      <dgm:prSet presAssocID="{5FA32291-FEC1-4F3A-8B42-2030FB71B22F}" presName="node" presStyleLbl="node1" presStyleIdx="2" presStyleCnt="3">
        <dgm:presLayoutVars>
          <dgm:bulletEnabled val="1"/>
        </dgm:presLayoutVars>
      </dgm:prSet>
      <dgm:spPr/>
    </dgm:pt>
  </dgm:ptLst>
  <dgm:cxnLst>
    <dgm:cxn modelId="{5C27B34B-F7BA-5C43-A332-FFD30B83657D}" type="presOf" srcId="{B5093DFE-28C9-4D96-99F6-53CBE1C7EE7B}" destId="{A36EF678-1AAD-BA4B-9204-6ECD994EC6BE}" srcOrd="1" destOrd="0" presId="urn:microsoft.com/office/officeart/2005/8/layout/process5"/>
    <dgm:cxn modelId="{25685260-DEDD-4399-BB00-9B84950FA441}" srcId="{4C0AC23A-8750-48E5-8003-C92ED7D2C795}" destId="{5FA32291-FEC1-4F3A-8B42-2030FB71B22F}" srcOrd="2" destOrd="0" parTransId="{E1CFDB04-7D65-4C72-B75E-3811C7780C7A}" sibTransId="{AE0C9545-F121-4956-8621-A8FD809883FC}"/>
    <dgm:cxn modelId="{06906364-C065-7545-BD3B-FE559C64FEB5}" type="presOf" srcId="{B5093DFE-28C9-4D96-99F6-53CBE1C7EE7B}" destId="{8C59118F-BAF9-C246-B2C4-7F65C516CF63}" srcOrd="0" destOrd="0" presId="urn:microsoft.com/office/officeart/2005/8/layout/process5"/>
    <dgm:cxn modelId="{43DEB079-EE4D-49F8-B71F-DBD6389917A3}" srcId="{4C0AC23A-8750-48E5-8003-C92ED7D2C795}" destId="{2143E2C4-9B70-4516-A525-111D2DDC7667}" srcOrd="0" destOrd="0" parTransId="{77F3A821-D2BA-466A-80F3-2232D82B2E36}" sibTransId="{B5093DFE-28C9-4D96-99F6-53CBE1C7EE7B}"/>
    <dgm:cxn modelId="{FDDBEF94-5351-D74F-B7E4-1FF2BADE52C7}" type="presOf" srcId="{2143E2C4-9B70-4516-A525-111D2DDC7667}" destId="{368A5F24-5CEC-5C46-B622-5D9F296BBE7B}" srcOrd="0" destOrd="0" presId="urn:microsoft.com/office/officeart/2005/8/layout/process5"/>
    <dgm:cxn modelId="{F3E0D19E-F719-474C-A516-056E64BA93F3}" type="presOf" srcId="{7FE19BB7-1039-4DD7-B209-BACA18D8A0DD}" destId="{C10FEAA4-3776-8140-9DE0-A003D8970F9A}" srcOrd="1" destOrd="0" presId="urn:microsoft.com/office/officeart/2005/8/layout/process5"/>
    <dgm:cxn modelId="{4A8200A5-983B-734D-95AE-14B2D6CE4C4A}" type="presOf" srcId="{0690C5A1-5FA1-41C9-B352-75153428B017}" destId="{385EEF9D-A574-8148-9FD5-F75EE2CE27BB}" srcOrd="0" destOrd="0" presId="urn:microsoft.com/office/officeart/2005/8/layout/process5"/>
    <dgm:cxn modelId="{6739E7B1-2993-B14F-A049-84CC664E63BF}" type="presOf" srcId="{7FE19BB7-1039-4DD7-B209-BACA18D8A0DD}" destId="{F70F91AE-58AD-D74E-9206-266049C1BD33}" srcOrd="0" destOrd="0" presId="urn:microsoft.com/office/officeart/2005/8/layout/process5"/>
    <dgm:cxn modelId="{515331C1-7F02-C143-B693-633C4C9BBF9C}" type="presOf" srcId="{4C0AC23A-8750-48E5-8003-C92ED7D2C795}" destId="{0C99CAD5-F3AD-4543-80B4-89525541D8EB}" srcOrd="0" destOrd="0" presId="urn:microsoft.com/office/officeart/2005/8/layout/process5"/>
    <dgm:cxn modelId="{D0E8B5C2-62AC-4D44-848E-5BB13C7F37E2}" type="presOf" srcId="{5FA32291-FEC1-4F3A-8B42-2030FB71B22F}" destId="{C30D7368-8C1B-C342-BB3D-81E4897882EC}" srcOrd="0" destOrd="0" presId="urn:microsoft.com/office/officeart/2005/8/layout/process5"/>
    <dgm:cxn modelId="{97B399F3-8064-4A4A-98A5-90FB48A3CB13}" srcId="{4C0AC23A-8750-48E5-8003-C92ED7D2C795}" destId="{0690C5A1-5FA1-41C9-B352-75153428B017}" srcOrd="1" destOrd="0" parTransId="{68EFA6EB-6F7A-4303-A911-9347239C7A7F}" sibTransId="{7FE19BB7-1039-4DD7-B209-BACA18D8A0DD}"/>
    <dgm:cxn modelId="{FDF4CFF0-D242-934A-80F7-53D8FD509027}" type="presParOf" srcId="{0C99CAD5-F3AD-4543-80B4-89525541D8EB}" destId="{368A5F24-5CEC-5C46-B622-5D9F296BBE7B}" srcOrd="0" destOrd="0" presId="urn:microsoft.com/office/officeart/2005/8/layout/process5"/>
    <dgm:cxn modelId="{C2B66B88-3601-5C40-AEC1-5D566A7B20BC}" type="presParOf" srcId="{0C99CAD5-F3AD-4543-80B4-89525541D8EB}" destId="{8C59118F-BAF9-C246-B2C4-7F65C516CF63}" srcOrd="1" destOrd="0" presId="urn:microsoft.com/office/officeart/2005/8/layout/process5"/>
    <dgm:cxn modelId="{08E3FB11-38BD-C144-8EA6-15B73D817FBB}" type="presParOf" srcId="{8C59118F-BAF9-C246-B2C4-7F65C516CF63}" destId="{A36EF678-1AAD-BA4B-9204-6ECD994EC6BE}" srcOrd="0" destOrd="0" presId="urn:microsoft.com/office/officeart/2005/8/layout/process5"/>
    <dgm:cxn modelId="{438DED28-44D2-1F4B-AAC1-19BACB8B2D79}" type="presParOf" srcId="{0C99CAD5-F3AD-4543-80B4-89525541D8EB}" destId="{385EEF9D-A574-8148-9FD5-F75EE2CE27BB}" srcOrd="2" destOrd="0" presId="urn:microsoft.com/office/officeart/2005/8/layout/process5"/>
    <dgm:cxn modelId="{C4A4D0CE-2DA0-944E-99B5-79AF9262B68C}" type="presParOf" srcId="{0C99CAD5-F3AD-4543-80B4-89525541D8EB}" destId="{F70F91AE-58AD-D74E-9206-266049C1BD33}" srcOrd="3" destOrd="0" presId="urn:microsoft.com/office/officeart/2005/8/layout/process5"/>
    <dgm:cxn modelId="{345EAF57-A677-594F-84CF-F2430DC861A2}" type="presParOf" srcId="{F70F91AE-58AD-D74E-9206-266049C1BD33}" destId="{C10FEAA4-3776-8140-9DE0-A003D8970F9A}" srcOrd="0" destOrd="0" presId="urn:microsoft.com/office/officeart/2005/8/layout/process5"/>
    <dgm:cxn modelId="{A4118CC2-394D-254F-A23F-1091E11D805A}" type="presParOf" srcId="{0C99CAD5-F3AD-4543-80B4-89525541D8EB}" destId="{C30D7368-8C1B-C342-BB3D-81E4897882EC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A5F24-5CEC-5C46-B622-5D9F296BBE7B}">
      <dsp:nvSpPr>
        <dsp:cNvPr id="0" name=""/>
        <dsp:cNvSpPr/>
      </dsp:nvSpPr>
      <dsp:spPr>
        <a:xfrm>
          <a:off x="8840" y="1232707"/>
          <a:ext cx="2642294" cy="1585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UNDERSTANDING the data</a:t>
          </a:r>
        </a:p>
      </dsp:txBody>
      <dsp:txXfrm>
        <a:off x="55274" y="1279141"/>
        <a:ext cx="2549426" cy="1492508"/>
      </dsp:txXfrm>
    </dsp:sp>
    <dsp:sp modelId="{8C59118F-BAF9-C246-B2C4-7F65C516CF63}">
      <dsp:nvSpPr>
        <dsp:cNvPr id="0" name=""/>
        <dsp:cNvSpPr/>
      </dsp:nvSpPr>
      <dsp:spPr>
        <a:xfrm>
          <a:off x="2883656" y="1697751"/>
          <a:ext cx="560166" cy="655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883656" y="1828809"/>
        <a:ext cx="392116" cy="393173"/>
      </dsp:txXfrm>
    </dsp:sp>
    <dsp:sp modelId="{385EEF9D-A574-8148-9FD5-F75EE2CE27BB}">
      <dsp:nvSpPr>
        <dsp:cNvPr id="0" name=""/>
        <dsp:cNvSpPr/>
      </dsp:nvSpPr>
      <dsp:spPr>
        <a:xfrm>
          <a:off x="3708052" y="1232707"/>
          <a:ext cx="2642294" cy="1585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Not uniformed data, such as sheets, values, and language</a:t>
          </a:r>
        </a:p>
      </dsp:txBody>
      <dsp:txXfrm>
        <a:off x="3754486" y="1279141"/>
        <a:ext cx="2549426" cy="1492508"/>
      </dsp:txXfrm>
    </dsp:sp>
    <dsp:sp modelId="{F70F91AE-58AD-D74E-9206-266049C1BD33}">
      <dsp:nvSpPr>
        <dsp:cNvPr id="0" name=""/>
        <dsp:cNvSpPr/>
      </dsp:nvSpPr>
      <dsp:spPr>
        <a:xfrm>
          <a:off x="6582869" y="1697751"/>
          <a:ext cx="560166" cy="655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582869" y="1828809"/>
        <a:ext cx="392116" cy="393173"/>
      </dsp:txXfrm>
    </dsp:sp>
    <dsp:sp modelId="{C30D7368-8C1B-C342-BB3D-81E4897882EC}">
      <dsp:nvSpPr>
        <dsp:cNvPr id="0" name=""/>
        <dsp:cNvSpPr/>
      </dsp:nvSpPr>
      <dsp:spPr>
        <a:xfrm>
          <a:off x="7407265" y="1232707"/>
          <a:ext cx="2642294" cy="1585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Many sheets to combine and check numbers accuracy </a:t>
          </a:r>
        </a:p>
      </dsp:txBody>
      <dsp:txXfrm>
        <a:off x="7453699" y="1279141"/>
        <a:ext cx="2549426" cy="1492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9C0F2-2909-0C48-BC84-A2611E925027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51AA7-8097-7E43-866C-0B99C8B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8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Lowest oil exports since 2011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14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%80 of KSA revenues from oil exports, %30 of drop in revenue from oil exports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Less demand on oil since less busy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0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Are the non-oil exports increasing?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Yes, and is more than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7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PIF is also another factor that is helping filling in the gap due to covid-19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4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3/8/22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49892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openclipart.org/detail/173822/thumbs-u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e.gov/u-s-relations-with-saudi-arabia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ww.opec.org/opec_web/en/about_us/169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community/tutorials/joining-dataframes-pandas?utm_source=adwords_ppc&amp;utm_medium=cpc&amp;utm_campaignid=1455363063&amp;utm_adgroupid=65083631748&amp;utm_device=c&amp;utm_keyword=&amp;utm_matchtype=&amp;utm_network=g&amp;utm_adpostion=&amp;utm_creative=332602034358&amp;utm_targetid=aud-299261629574:dsa-429603003980&amp;utm_loc_interest_ms=&amp;utm_loc_physical_ms=9076782&amp;gclid=Cj0KCQiA64GRBhCZARIsAHOLriJSD4EDpEONsNz2t5vVxJNO_KPls4ktLMUG84pZq5K2n9SgY_AgZ1gaAphnEALw_wcB" TargetMode="External"/><Relationship Id="rId5" Type="http://schemas.openxmlformats.org/officeDocument/2006/relationships/hyperlink" Target="https://www.statista.com/statistics/1026237/saudi-arabia-vat-revenue/" TargetMode="External"/><Relationship Id="rId4" Type="http://schemas.openxmlformats.org/officeDocument/2006/relationships/hyperlink" Target="https://www.macrotrends.net/2516/wti-crude-oil-prices-10-year-daily-char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thatswhatsheread.net/2012/10/2012-ytd-reading-stats/" TargetMode="Externa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outdoor, harbor, several&#10;&#10;Description automatically generated">
            <a:extLst>
              <a:ext uri="{FF2B5EF4-FFF2-40B4-BE49-F238E27FC236}">
                <a16:creationId xmlns:a16="http://schemas.microsoft.com/office/drawing/2014/main" id="{1B0A3A32-A13D-3C40-BB1E-BE325EA03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641" r="7107" b="369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1E35A-04F0-1046-983E-7E3BBEAFA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Effect of Covid-19 on Saudi trading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6FF2D-9A0B-8044-AAE8-6FEAD8A4D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250" y="5651947"/>
            <a:ext cx="9052560" cy="663948"/>
          </a:xfrm>
        </p:spPr>
        <p:txBody>
          <a:bodyPr>
            <a:noAutofit/>
          </a:bodyPr>
          <a:lstStyle/>
          <a:p>
            <a:r>
              <a:rPr lang="en-US" sz="1400" dirty="0"/>
              <a:t>Ahmad Abusabaeen </a:t>
            </a:r>
          </a:p>
          <a:p>
            <a:r>
              <a:rPr lang="en-US" sz="1400" dirty="0"/>
              <a:t>9/3/2022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76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BFDF-CA22-E447-835D-D00E4DE6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on imports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A99A-D682-F349-9ED8-EF9A56AE0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3725"/>
            <a:ext cx="10058400" cy="4050792"/>
          </a:xfrm>
        </p:spPr>
        <p:txBody>
          <a:bodyPr/>
          <a:lstStyle/>
          <a:p>
            <a:r>
              <a:rPr lang="en-US" dirty="0"/>
              <a:t>Total Imports: SAR 6,228 B</a:t>
            </a:r>
          </a:p>
          <a:p>
            <a:endParaRPr lang="en-US" dirty="0"/>
          </a:p>
          <a:p>
            <a:r>
              <a:rPr lang="en-US" dirty="0"/>
              <a:t>Highest: 2015 = SAR 655 B </a:t>
            </a:r>
          </a:p>
          <a:p>
            <a:r>
              <a:rPr lang="en-US" dirty="0"/>
              <a:t>Lowest: 2011 = SAR 493 B</a:t>
            </a:r>
          </a:p>
          <a:p>
            <a:r>
              <a:rPr lang="en-US" dirty="0"/>
              <a:t>2019 =  SAR 574 B </a:t>
            </a:r>
          </a:p>
          <a:p>
            <a:r>
              <a:rPr lang="en-US" dirty="0"/>
              <a:t>2020= SAR 517 B</a:t>
            </a:r>
          </a:p>
          <a:p>
            <a:r>
              <a:rPr lang="en-US" dirty="0"/>
              <a:t>2021 =  SAR 578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7D51D-07B7-E045-901F-BFAF0A8E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137" y="2468880"/>
            <a:ext cx="5483219" cy="3133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495EF-BB26-0E42-887D-6A358E6991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8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CFD5-9E0C-CB4F-B106-4AE63154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Saudi imports 2019-2021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FC34B-2B9D-9E41-A3FA-5941DA28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16" y="2132314"/>
            <a:ext cx="4099747" cy="408967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FEC288-2073-4DD7-8BC8-590999006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2093976"/>
            <a:ext cx="5256024" cy="4050792"/>
          </a:xfrm>
        </p:spPr>
        <p:txBody>
          <a:bodyPr>
            <a:normAutofit/>
          </a:bodyPr>
          <a:lstStyle/>
          <a:p>
            <a:r>
              <a:rPr lang="en-US" sz="1600" b="1" dirty="0"/>
              <a:t>1st: </a:t>
            </a:r>
            <a:r>
              <a:rPr lang="en-US" sz="1600" dirty="0"/>
              <a:t>Machinery, mechanical, &amp; electrical appliances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-%9.4 </a:t>
            </a:r>
            <a:r>
              <a:rPr lang="en-US" sz="1600" dirty="0"/>
              <a:t>in 2020 to 2019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-%5 </a:t>
            </a:r>
            <a:r>
              <a:rPr lang="en-US" sz="1600" dirty="0"/>
              <a:t>in 2021 to 2019</a:t>
            </a:r>
          </a:p>
          <a:p>
            <a:r>
              <a:rPr lang="en-US" sz="1600" b="1" dirty="0"/>
              <a:t>2nd: </a:t>
            </a:r>
            <a:r>
              <a:rPr lang="en-US" sz="1600" dirty="0"/>
              <a:t>Vehicles, aircraft, &amp; vessels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-%30 </a:t>
            </a:r>
            <a:r>
              <a:rPr lang="en-US" sz="1600" dirty="0"/>
              <a:t>2020 to 2019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-%18 </a:t>
            </a:r>
            <a:r>
              <a:rPr lang="en-US" sz="1600" dirty="0"/>
              <a:t>2021 to 2019</a:t>
            </a:r>
          </a:p>
          <a:p>
            <a:r>
              <a:rPr lang="en-US" sz="1600" b="1" dirty="0"/>
              <a:t>3rd: </a:t>
            </a:r>
            <a:r>
              <a:rPr lang="en-US" sz="1600" dirty="0"/>
              <a:t>Chemicals</a:t>
            </a:r>
          </a:p>
          <a:p>
            <a:r>
              <a:rPr lang="en-US" sz="1600" b="1" dirty="0"/>
              <a:t>4th: </a:t>
            </a:r>
            <a:r>
              <a:rPr lang="en-US" sz="1600" dirty="0"/>
              <a:t>Base metals</a:t>
            </a:r>
          </a:p>
          <a:p>
            <a:r>
              <a:rPr lang="en-US" sz="1600" b="1" dirty="0"/>
              <a:t>5th: </a:t>
            </a:r>
            <a:r>
              <a:rPr lang="en-US" sz="1600" dirty="0"/>
              <a:t>Vegetables products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0AD37-3CE5-5146-BC47-FE2C4E3F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53F6-1B2D-1B4E-92F3-139CAA47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Saudi Arabia?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EBE0-2135-1947-ADD8-F0A26D1A8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76921"/>
            <a:ext cx="10058400" cy="4050792"/>
          </a:xfrm>
        </p:spPr>
        <p:txBody>
          <a:bodyPr/>
          <a:lstStyle/>
          <a:p>
            <a:r>
              <a:rPr lang="en-US" dirty="0"/>
              <a:t>Member of G20 (Group of twenty world’s leading economies)</a:t>
            </a:r>
          </a:p>
          <a:p>
            <a:r>
              <a:rPr lang="en-US" dirty="0"/>
              <a:t>Member of OPEC (Organization of the Petroleum Exporting Countries)</a:t>
            </a:r>
          </a:p>
          <a:p>
            <a:r>
              <a:rPr lang="en-US" dirty="0"/>
              <a:t>World’s second largest reserves of oil.</a:t>
            </a:r>
          </a:p>
          <a:p>
            <a:r>
              <a:rPr lang="en-US" dirty="0"/>
              <a:t>Strategic location (Asia, Africa, and Europe)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A2373-25DB-0E4C-A9AC-98884B5D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2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26A6-BA2C-2645-9E3F-877CD87B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06" y="375989"/>
            <a:ext cx="4730451" cy="1637730"/>
          </a:xfrm>
        </p:spPr>
        <p:txBody>
          <a:bodyPr>
            <a:normAutofit/>
          </a:bodyPr>
          <a:lstStyle/>
          <a:p>
            <a:r>
              <a:rPr lang="en-US" sz="4800" dirty="0"/>
              <a:t>summary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10F1-0D83-4A40-AE44-5AA4B40CB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06" y="2578608"/>
            <a:ext cx="5503994" cy="3593592"/>
          </a:xfrm>
        </p:spPr>
        <p:txBody>
          <a:bodyPr>
            <a:normAutofit/>
          </a:bodyPr>
          <a:lstStyle/>
          <a:p>
            <a:r>
              <a:rPr lang="en-US" sz="1700" b="1" dirty="0"/>
              <a:t>Exports:</a:t>
            </a:r>
          </a:p>
          <a:p>
            <a:r>
              <a:rPr lang="en-US" sz="1700" dirty="0">
                <a:solidFill>
                  <a:srgbClr val="FF0000"/>
                </a:solidFill>
              </a:rPr>
              <a:t>-%33 </a:t>
            </a:r>
            <a:r>
              <a:rPr lang="en-US" sz="1700" dirty="0"/>
              <a:t>(SAR 329 B) in exports in 2020 compared to 2019</a:t>
            </a:r>
          </a:p>
          <a:p>
            <a:r>
              <a:rPr lang="en-US" sz="1700" dirty="0">
                <a:solidFill>
                  <a:srgbClr val="00B050"/>
                </a:solidFill>
              </a:rPr>
              <a:t>+%6 </a:t>
            </a:r>
            <a:r>
              <a:rPr lang="en-US" sz="1700" dirty="0"/>
              <a:t>(SAR 66.6 B) in exports in 2021 compared to 2019</a:t>
            </a:r>
          </a:p>
          <a:p>
            <a:r>
              <a:rPr lang="en-US" sz="1700" dirty="0">
                <a:solidFill>
                  <a:srgbClr val="00B050"/>
                </a:solidFill>
              </a:rPr>
              <a:t>+ SAR 163 B </a:t>
            </a:r>
            <a:r>
              <a:rPr lang="en-US" sz="1700" dirty="0"/>
              <a:t>in 2020 from VAT</a:t>
            </a:r>
          </a:p>
          <a:p>
            <a:r>
              <a:rPr lang="en-US" sz="1700" dirty="0">
                <a:solidFill>
                  <a:srgbClr val="00B050"/>
                </a:solidFill>
              </a:rPr>
              <a:t>+ SAR 232 </a:t>
            </a:r>
            <a:r>
              <a:rPr lang="en-US" sz="1700" dirty="0"/>
              <a:t>B in 2021from VAT</a:t>
            </a:r>
          </a:p>
          <a:p>
            <a:r>
              <a:rPr lang="en-US" sz="1700" b="1" dirty="0"/>
              <a:t>Imports:</a:t>
            </a:r>
          </a:p>
          <a:p>
            <a:r>
              <a:rPr lang="en-US" sz="1700" dirty="0">
                <a:solidFill>
                  <a:srgbClr val="FF0000"/>
                </a:solidFill>
              </a:rPr>
              <a:t>-%10 </a:t>
            </a:r>
            <a:r>
              <a:rPr lang="en-US" sz="1700" dirty="0"/>
              <a:t> 2020 compared to 2019 </a:t>
            </a:r>
          </a:p>
          <a:p>
            <a:r>
              <a:rPr lang="en-US" sz="1700" dirty="0">
                <a:solidFill>
                  <a:srgbClr val="00B050"/>
                </a:solidFill>
              </a:rPr>
              <a:t>+1%  </a:t>
            </a:r>
            <a:r>
              <a:rPr lang="en-US" sz="1700" dirty="0"/>
              <a:t> 2021 compared to 2019</a:t>
            </a:r>
          </a:p>
          <a:p>
            <a:endParaRPr lang="en-US" sz="17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2BFBD23-316A-CE4D-8299-69C2F5200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423756">
            <a:off x="9669342" y="4139305"/>
            <a:ext cx="1332034" cy="2220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1581E5-8DCA-9E4D-80D5-AF68CB94A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5358" y="301790"/>
            <a:ext cx="3880372" cy="34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04CF-A48F-0349-AB9C-257127AA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532387A-32A0-4B6F-B640-4D42061C2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003797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74F6906-107A-F74C-BB48-93262AC6F4D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4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2860-90C1-F64D-A6E0-0FB3DC34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0F4B-A25A-FB41-BFA2-E0CB821E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>
                <a:hlinkClick r:id="rId2"/>
              </a:rPr>
              <a:t>https</a:t>
            </a:r>
            <a:r>
              <a:rPr lang="en-US" sz="1000" dirty="0">
                <a:hlinkClick r:id="rId2"/>
              </a:rPr>
              <a:t>://www.opec.org/opec_web/en/about_us/169.htm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https://www.state.gov/u-s-relations-with-saudi-arabia/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https://www.macrotrends.net/2516/wti-crude-oil-prices-10-year-daily-chart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https://www.statista.com/statistics/1026237/saudi-arabia-vat-revenue/</a:t>
            </a:r>
            <a:endParaRPr lang="en-US" sz="1000" dirty="0"/>
          </a:p>
          <a:p>
            <a:r>
              <a:rPr lang="en-US" sz="1000" dirty="0">
                <a:hlinkClick r:id="rId6"/>
              </a:rPr>
              <a:t>https://www.datacamp.com/community/tutorials/joining-dataframes-pandas?utm_source=adwords_ppc&amp;utm_medium=cpc&amp;utm_campaignid=1455363063&amp;utm_adgroupid=65083631748&amp;utm_device=c&amp;utm_keyword=&amp;utm_matchtype=&amp;utm_network=g&amp;utm_adpostion=&amp;utm_creative=33260203435</a:t>
            </a:r>
            <a:endParaRPr lang="en-US" sz="1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B310F-DFB0-D040-8A79-E5DF9394E7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2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C6A7-4B69-E244-A97B-0076DB96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24" y="2064730"/>
            <a:ext cx="2942706" cy="2728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tx2"/>
                </a:solidFill>
              </a:rPr>
              <a:t>Thank you!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EA356C-A65A-1A4E-9C59-DAE6E2D5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507" y="1316890"/>
            <a:ext cx="4606394" cy="42242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Conclusion</a:t>
            </a:r>
            <a:br>
              <a:rPr lang="en-US" sz="6000" dirty="0">
                <a:solidFill>
                  <a:srgbClr val="FFFFFF"/>
                </a:solidFill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49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F909-3D1C-7C45-A71B-662E23B1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555326"/>
            <a:ext cx="5603529" cy="1637730"/>
          </a:xfrm>
        </p:spPr>
        <p:txBody>
          <a:bodyPr>
            <a:normAutofit/>
          </a:bodyPr>
          <a:lstStyle/>
          <a:p>
            <a:r>
              <a:rPr lang="en-US" sz="3700" dirty="0"/>
              <a:t>How much has the Saudi economy been affected by covid-19?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7223-10D6-0D41-B265-E6AD07B3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Lockdown</a:t>
            </a:r>
          </a:p>
          <a:p>
            <a:r>
              <a:rPr lang="en-US" sz="1800" dirty="0"/>
              <a:t>Shifting to online = Less oil consumption</a:t>
            </a:r>
          </a:p>
          <a:p>
            <a:r>
              <a:rPr lang="en-US" sz="1800" dirty="0"/>
              <a:t>Thus, lower tendency towards oil imports</a:t>
            </a:r>
          </a:p>
          <a:p>
            <a:r>
              <a:rPr lang="en-US" sz="1800" dirty="0"/>
              <a:t>Was it a major effect?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EF4E5-F055-3F4C-934C-CC5C229AC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264" y="389375"/>
            <a:ext cx="3846398" cy="2567470"/>
          </a:xfrm>
          <a:prstGeom prst="rect">
            <a:avLst/>
          </a:prstGeom>
        </p:spPr>
      </p:pic>
      <p:pic>
        <p:nvPicPr>
          <p:cNvPr id="13" name="Picture 12" descr="A picture containing plant&#10;&#10;Description automatically generated">
            <a:extLst>
              <a:ext uri="{FF2B5EF4-FFF2-40B4-BE49-F238E27FC236}">
                <a16:creationId xmlns:a16="http://schemas.microsoft.com/office/drawing/2014/main" id="{C804912E-F6F0-134F-8D32-414ADD787B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r="12560"/>
          <a:stretch/>
        </p:blipFill>
        <p:spPr>
          <a:xfrm>
            <a:off x="8827712" y="3652838"/>
            <a:ext cx="2833950" cy="22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EF924-A296-DD46-87DE-344596A3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C0D0-F2BF-CF45-A799-4BFC652A6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Historical overview on exports</a:t>
            </a:r>
          </a:p>
          <a:p>
            <a:r>
              <a:rPr lang="en-US" sz="1800" dirty="0"/>
              <a:t>Top exports</a:t>
            </a:r>
          </a:p>
          <a:p>
            <a:r>
              <a:rPr lang="en-US" sz="1800" dirty="0"/>
              <a:t>Effect of COVID-19 on exports</a:t>
            </a:r>
          </a:p>
          <a:p>
            <a:r>
              <a:rPr lang="en-US" sz="1800" dirty="0"/>
              <a:t>Overview on imports</a:t>
            </a:r>
          </a:p>
          <a:p>
            <a:r>
              <a:rPr lang="en-US" sz="1800" dirty="0"/>
              <a:t>Top imports </a:t>
            </a:r>
          </a:p>
          <a:p>
            <a:r>
              <a:rPr lang="en-US" sz="1800" dirty="0"/>
              <a:t>Effect of COVID-19 on imports</a:t>
            </a:r>
          </a:p>
          <a:p>
            <a:r>
              <a:rPr lang="en-US" sz="1800" dirty="0"/>
              <a:t>Conclusion</a:t>
            </a:r>
          </a:p>
          <a:p>
            <a:endParaRPr lang="en-US" sz="18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D6B3612-D373-A34E-A63F-1EC4004181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371" r="14859" b="-2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3924D0-8092-A44D-8832-F6CF33F693D5}"/>
              </a:ext>
            </a:extLst>
          </p:cNvPr>
          <p:cNvSpPr txBox="1"/>
          <p:nvPr/>
        </p:nvSpPr>
        <p:spPr>
          <a:xfrm>
            <a:off x="9388027" y="6657945"/>
            <a:ext cx="2803973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5" tooltip="http://www.thatswhatsheread.net/2012/10/2012-ytd-reading-sta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7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09F9-D2C6-504B-9084-599FDBD7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84" y="308310"/>
            <a:ext cx="10058400" cy="1609344"/>
          </a:xfrm>
        </p:spPr>
        <p:txBody>
          <a:bodyPr/>
          <a:lstStyle/>
          <a:p>
            <a:r>
              <a:rPr lang="en-US" dirty="0"/>
              <a:t>Overview on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7430-EF12-914A-B137-8B1668C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84" y="2576921"/>
            <a:ext cx="10058400" cy="405079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% 80 of Saudi economy relies on oil-exports</a:t>
            </a:r>
          </a:p>
          <a:p>
            <a:r>
              <a:rPr lang="en-US" dirty="0"/>
              <a:t>Total exports from 2011- 2021: (SAR 11,586 B)</a:t>
            </a:r>
          </a:p>
          <a:p>
            <a:r>
              <a:rPr lang="en-US" dirty="0"/>
              <a:t>Oil exports %80: (SAR 9,294 B) </a:t>
            </a:r>
          </a:p>
          <a:p>
            <a:r>
              <a:rPr lang="en-US" dirty="0"/>
              <a:t>Non-Oil exports %20: (SAR 2,292 B)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4B60D-B8C1-E349-B5EF-3ECA74EB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AD114-42CB-F84A-B5DF-D512FD6C2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1423" y="2225964"/>
            <a:ext cx="4261312" cy="375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3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B933-338E-5847-8A29-4EB7A704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8DDB-4DA6-5145-9E9F-D0AD3A414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2576"/>
            <a:ext cx="10058400" cy="4050792"/>
          </a:xfrm>
        </p:spPr>
        <p:txBody>
          <a:bodyPr>
            <a:normAutofit/>
          </a:bodyPr>
          <a:lstStyle/>
          <a:p>
            <a:r>
              <a:rPr lang="en-US" sz="1600" b="1" dirty="0"/>
              <a:t>Highest: 2012</a:t>
            </a:r>
          </a:p>
          <a:p>
            <a:r>
              <a:rPr lang="en-US" sz="1600" dirty="0"/>
              <a:t> SAR 1265.6 B </a:t>
            </a:r>
          </a:p>
          <a:p>
            <a:r>
              <a:rPr lang="en-US" sz="1600" dirty="0"/>
              <a:t>Average Price = $ 94</a:t>
            </a:r>
          </a:p>
          <a:p>
            <a:endParaRPr lang="en-US" sz="1600" dirty="0"/>
          </a:p>
          <a:p>
            <a:r>
              <a:rPr lang="en-US" sz="1600" b="1" dirty="0"/>
              <a:t>Mean: </a:t>
            </a:r>
            <a:r>
              <a:rPr lang="en-US" sz="1600" dirty="0"/>
              <a:t>SAR 1054 B</a:t>
            </a:r>
          </a:p>
          <a:p>
            <a:r>
              <a:rPr lang="en-US" sz="1600" dirty="0"/>
              <a:t>Mean Average Price = $68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Lowest: 2020</a:t>
            </a:r>
          </a:p>
          <a:p>
            <a:r>
              <a:rPr lang="en-US" sz="1600" dirty="0"/>
              <a:t>SAR 447.6 B</a:t>
            </a:r>
          </a:p>
          <a:p>
            <a:r>
              <a:rPr lang="en-US" sz="1600" dirty="0"/>
              <a:t>2020 Average Price = $ 40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818BE-C60A-B64A-BC81-2E06CE77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3173" y="2132314"/>
            <a:ext cx="4507905" cy="3794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41BBF-1339-9247-B0C9-95A075547F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0AB3-B0CB-0649-9248-23B15188B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2AA9A-A661-C645-A8ED-A7E45B52D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r>
              <a:rPr lang="en-US" sz="1600" dirty="0">
                <a:solidFill>
                  <a:srgbClr val="FF0000"/>
                </a:solidFill>
              </a:rPr>
              <a:t>-%40 </a:t>
            </a:r>
            <a:r>
              <a:rPr lang="en-US" sz="1600" dirty="0"/>
              <a:t>in 2020 to 2019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-%30 </a:t>
            </a:r>
            <a:r>
              <a:rPr lang="en-US" sz="1600" dirty="0"/>
              <a:t>in KSA revenue from oil exports in 2020</a:t>
            </a:r>
          </a:p>
          <a:p>
            <a:r>
              <a:rPr lang="en-US" sz="1600" dirty="0">
                <a:solidFill>
                  <a:srgbClr val="00B050"/>
                </a:solidFill>
              </a:rPr>
              <a:t>+%3 </a:t>
            </a:r>
            <a:r>
              <a:rPr lang="en-US" sz="1600" dirty="0"/>
              <a:t>in 2021 to 2019</a:t>
            </a:r>
          </a:p>
          <a:p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81C1C0-367A-4C40-A536-378B5BAA76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  <p:pic>
        <p:nvPicPr>
          <p:cNvPr id="17" name="Picture 16" descr="A picture containing indoor, camera lens&#10;&#10;Description automatically generated">
            <a:extLst>
              <a:ext uri="{FF2B5EF4-FFF2-40B4-BE49-F238E27FC236}">
                <a16:creationId xmlns:a16="http://schemas.microsoft.com/office/drawing/2014/main" id="{343626B8-1E4D-A945-86C4-86781AB5A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2407158"/>
            <a:ext cx="4639055" cy="347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F1D0-DBA3-5344-8F28-2DA0F0EB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Oil Price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835D23-BCB3-4C3A-9AF1-C320DA52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807208"/>
            <a:ext cx="4773168" cy="4050792"/>
          </a:xfrm>
        </p:spPr>
        <p:txBody>
          <a:bodyPr>
            <a:normAutofit/>
          </a:bodyPr>
          <a:lstStyle/>
          <a:p>
            <a:r>
              <a:rPr lang="en-US" sz="1600" dirty="0"/>
              <a:t>Highest Average Price = $98 (2013) </a:t>
            </a:r>
          </a:p>
          <a:p>
            <a:r>
              <a:rPr lang="en-US" sz="1600" dirty="0"/>
              <a:t>Mean Average Price = $68</a:t>
            </a:r>
          </a:p>
          <a:p>
            <a:r>
              <a:rPr lang="en-US" sz="1600" dirty="0"/>
              <a:t>Lowest Average price = $40 (2020)</a:t>
            </a:r>
          </a:p>
          <a:p>
            <a:endParaRPr lang="en-US" sz="1600" dirty="0"/>
          </a:p>
          <a:p>
            <a:r>
              <a:rPr lang="en-US" sz="1600" dirty="0"/>
              <a:t>2019 = $57</a:t>
            </a:r>
          </a:p>
          <a:p>
            <a:r>
              <a:rPr lang="en-US" sz="1600" dirty="0"/>
              <a:t>2021 = $68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9ED65-34C8-2C44-936F-8DB013183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5953475" y="2132314"/>
            <a:ext cx="4988459" cy="3218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0EAEFB-47C6-944F-8EA4-F30D2A35FC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E21E-1929-6949-9F27-C9BD9E43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FF6A-C5DA-BA4F-8067-71BCCA23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118352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Oil not involved at all</a:t>
            </a:r>
          </a:p>
          <a:p>
            <a:r>
              <a:rPr lang="en-US" dirty="0"/>
              <a:t>Total 2011 – 2021 = SAR 2292 B</a:t>
            </a:r>
          </a:p>
          <a:p>
            <a:r>
              <a:rPr lang="en-US" b="1" dirty="0"/>
              <a:t>2016 =  SAR 178 B (Lowest)</a:t>
            </a:r>
          </a:p>
          <a:p>
            <a:r>
              <a:rPr lang="en-US" dirty="0"/>
              <a:t>2019 = SAR 229 B </a:t>
            </a:r>
          </a:p>
          <a:p>
            <a:r>
              <a:rPr lang="en-US" dirty="0"/>
              <a:t>2020 = SAR 204 B </a:t>
            </a:r>
          </a:p>
          <a:p>
            <a:r>
              <a:rPr lang="en-US" b="1" dirty="0"/>
              <a:t>2021 = SAR 275 B (Highest)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BBFCC-F5C9-CE42-8222-6BD016316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511" y="2159746"/>
            <a:ext cx="5028709" cy="3671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3AFB6-0960-B844-AB69-D46B80CEAC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8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2B6068-F56C-604C-8384-F2CD9C6C7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651" y="2093976"/>
            <a:ext cx="4744501" cy="4179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26E05-1450-CB48-9D5A-4865DA3E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Non-Oil exports 2019-2021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BC06-9E1E-BF42-BB4D-4A9E52F5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Includes oil products, not crude oil</a:t>
            </a:r>
          </a:p>
          <a:p>
            <a:r>
              <a:rPr lang="en-US" sz="1600" b="1" dirty="0"/>
              <a:t>1st: Mineral Products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-%40 </a:t>
            </a:r>
            <a:r>
              <a:rPr lang="en-US" sz="1600" dirty="0"/>
              <a:t>in 2020 to 2019</a:t>
            </a:r>
          </a:p>
          <a:p>
            <a:r>
              <a:rPr lang="en-US" sz="1600" dirty="0">
                <a:solidFill>
                  <a:srgbClr val="00B050"/>
                </a:solidFill>
              </a:rPr>
              <a:t>+%3 </a:t>
            </a:r>
            <a:r>
              <a:rPr lang="en-US" sz="1600" dirty="0"/>
              <a:t>in 2021 to 2019</a:t>
            </a:r>
          </a:p>
          <a:p>
            <a:r>
              <a:rPr lang="en-US" sz="1600" b="1" dirty="0"/>
              <a:t>2nd: Plastics &amp; related articles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-%14 </a:t>
            </a:r>
            <a:r>
              <a:rPr lang="en-US" sz="1600" dirty="0"/>
              <a:t>in 2020 to 2019</a:t>
            </a:r>
          </a:p>
          <a:p>
            <a:r>
              <a:rPr lang="en-US" sz="1600" dirty="0">
                <a:solidFill>
                  <a:srgbClr val="00B050"/>
                </a:solidFill>
              </a:rPr>
              <a:t>+%20 </a:t>
            </a:r>
            <a:r>
              <a:rPr lang="en-US" sz="1600" dirty="0"/>
              <a:t>in 2021 to 2019</a:t>
            </a:r>
          </a:p>
          <a:p>
            <a:r>
              <a:rPr lang="en-US" sz="1600" b="1" dirty="0"/>
              <a:t>3rd: Chemicals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-%17 </a:t>
            </a:r>
            <a:r>
              <a:rPr lang="en-US" sz="1600" dirty="0"/>
              <a:t>in 2020 to 2019</a:t>
            </a:r>
          </a:p>
          <a:p>
            <a:r>
              <a:rPr lang="en-US" sz="1600" dirty="0">
                <a:solidFill>
                  <a:srgbClr val="00B050"/>
                </a:solidFill>
              </a:rPr>
              <a:t>+%16.5 </a:t>
            </a:r>
            <a:r>
              <a:rPr lang="en-US" sz="1600" dirty="0"/>
              <a:t>in 2021 to 2019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F5D29-CC81-9C46-B109-08C32936B3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93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7403</TotalTime>
  <Words>729</Words>
  <Application>Microsoft Macintosh PowerPoint</Application>
  <PresentationFormat>Widescreen</PresentationFormat>
  <Paragraphs>124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Rockwell</vt:lpstr>
      <vt:lpstr>Rockwell Condensed</vt:lpstr>
      <vt:lpstr>Rockwell Extra Bold</vt:lpstr>
      <vt:lpstr>Wingdings</vt:lpstr>
      <vt:lpstr>Wood Type</vt:lpstr>
      <vt:lpstr>Effect of Covid-19 on Saudi trading</vt:lpstr>
      <vt:lpstr>How much has the Saudi economy been affected by covid-19?</vt:lpstr>
      <vt:lpstr>Outline</vt:lpstr>
      <vt:lpstr>Overview on exports</vt:lpstr>
      <vt:lpstr>Oil Exports</vt:lpstr>
      <vt:lpstr>Oil exports</vt:lpstr>
      <vt:lpstr>Oil Price</vt:lpstr>
      <vt:lpstr>Non-Oil exports</vt:lpstr>
      <vt:lpstr>Non-Oil exports 2019-2021</vt:lpstr>
      <vt:lpstr>Overview on imports </vt:lpstr>
      <vt:lpstr>Saudi imports 2019-2021</vt:lpstr>
      <vt:lpstr>Why Saudi Arabia?</vt:lpstr>
      <vt:lpstr>summary</vt:lpstr>
      <vt:lpstr>Problems encountered </vt:lpstr>
      <vt:lpstr>References</vt:lpstr>
      <vt:lpstr>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 of trading in Saudi Arabia</dc:title>
  <dc:creator>Abusabaeen, Ahmad</dc:creator>
  <cp:lastModifiedBy>Abusabaeen, Ahmad</cp:lastModifiedBy>
  <cp:revision>15</cp:revision>
  <dcterms:created xsi:type="dcterms:W3CDTF">2022-03-03T12:16:33Z</dcterms:created>
  <dcterms:modified xsi:type="dcterms:W3CDTF">2022-03-08T18:03:22Z</dcterms:modified>
</cp:coreProperties>
</file>